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1"/>
  </p:notesMasterIdLst>
  <p:handoutMasterIdLst>
    <p:handoutMasterId r:id="rId22"/>
  </p:handoutMasterIdLst>
  <p:sldIdLst>
    <p:sldId id="414" r:id="rId2"/>
    <p:sldId id="530" r:id="rId3"/>
    <p:sldId id="535" r:id="rId4"/>
    <p:sldId id="514" r:id="rId5"/>
    <p:sldId id="543" r:id="rId6"/>
    <p:sldId id="544" r:id="rId7"/>
    <p:sldId id="538" r:id="rId8"/>
    <p:sldId id="522" r:id="rId9"/>
    <p:sldId id="523" r:id="rId10"/>
    <p:sldId id="524" r:id="rId11"/>
    <p:sldId id="537" r:id="rId12"/>
    <p:sldId id="551" r:id="rId13"/>
    <p:sldId id="545" r:id="rId14"/>
    <p:sldId id="528" r:id="rId15"/>
    <p:sldId id="527" r:id="rId16"/>
    <p:sldId id="550" r:id="rId17"/>
    <p:sldId id="515" r:id="rId18"/>
    <p:sldId id="552" r:id="rId19"/>
    <p:sldId id="548" r:id="rId20"/>
  </p:sldIdLst>
  <p:sldSz cx="12193588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4" userDrawn="1">
          <p15:clr>
            <a:srgbClr val="A4A3A4"/>
          </p15:clr>
        </p15:guide>
        <p15:guide id="3" orient="horz" pos="981" userDrawn="1">
          <p15:clr>
            <a:srgbClr val="000000"/>
          </p15:clr>
        </p15:guide>
        <p15:guide id="4" pos="5609" userDrawn="1">
          <p15:clr>
            <a:srgbClr val="A4A3A4"/>
          </p15:clr>
        </p15:guide>
        <p15:guide id="5" orient="horz" pos="3067" userDrawn="1">
          <p15:clr>
            <a:srgbClr val="000000"/>
          </p15:clr>
        </p15:guide>
        <p15:guide id="6" orient="horz" pos="3793" userDrawn="1">
          <p15:clr>
            <a:srgbClr val="000000"/>
          </p15:clr>
        </p15:guide>
        <p15:guide id="7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F"/>
    <a:srgbClr val="F58A1F"/>
    <a:srgbClr val="FFB81D"/>
    <a:srgbClr val="FFC000"/>
    <a:srgbClr val="FDE3A5"/>
    <a:srgbClr val="00224C"/>
    <a:srgbClr val="0082C7"/>
    <a:srgbClr val="00A1E0"/>
    <a:srgbClr val="78C9E5"/>
    <a:srgbClr val="00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5316" autoAdjust="0"/>
  </p:normalViewPr>
  <p:slideViewPr>
    <p:cSldViewPr showGuides="1">
      <p:cViewPr varScale="1">
        <p:scale>
          <a:sx n="111" d="100"/>
          <a:sy n="111" d="100"/>
        </p:scale>
        <p:origin x="342" y="126"/>
      </p:cViewPr>
      <p:guideLst>
        <p:guide pos="394"/>
        <p:guide orient="horz" pos="981"/>
        <p:guide pos="5609"/>
        <p:guide orient="horz" pos="3067"/>
        <p:guide orient="horz" pos="3793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142C73E-B4EE-51C5-F378-8ED508DEC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3A9D2F-D9D3-1687-7500-4C4E654FDE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E5558-3D61-43CD-A117-26F3297EBDEE}" type="datetimeFigureOut">
              <a:rPr lang="ru-UA" smtClean="0"/>
              <a:t>06/27/2024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8D5326-8B5D-7389-67D3-3F3E9DBDC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9C0F8B-77F1-432D-1CFE-3F0FFE64F0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9FCD5-EE5A-4619-BE49-488A479E76E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9583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A4A9-8226-42E9-8E85-B7AC3A00157D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D19D-0A9D-4860-89D7-4DD0FBA2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707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86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560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35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2919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8467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76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715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9086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259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36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22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58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285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1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04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DB3F5-49B5-1389-892E-F9E38712C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64FD0F-6822-7CFD-814A-CA7C4FACD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CE869-948D-81F5-0842-B31BA322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BDF68E2-58F2-4D09-BE8B-E3BD0653305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2D9B4-D86B-E959-9CF0-A8717F26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C88D7-1619-BCE5-CDA1-6272DBCA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C56DD-5321-8039-E500-66EF5F62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E7EA4-E3B1-10C9-B00C-1D3256AB5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AAAA8-796C-9D10-06D6-3F8F000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2E2D6473-DF6D-4702-B328-E0DD40540A4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3E270-6932-B607-9353-B3773046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2EBB9C-ED9C-6546-ACBB-16CF49D5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25F5463-371F-6AA9-FFC3-AE2F70EF3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CDC000-A1A7-78A1-9B04-7B135B5E4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4AC3A-11EF-2094-A56A-7DC544F0A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E26F7E3A-B166-407D-9866-32884E7D5B3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5D7A0-730E-679B-6D8F-B819A7F2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C6200-4DE1-A5AC-F6FB-73BD3CD0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0"/>
            <a:ext cx="12192001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"/>
            <a:ext cx="12195969" cy="68566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10B40-432F-C149-AF70-45EB6E0D3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9588" y="2286000"/>
            <a:ext cx="7112001" cy="2000250"/>
          </a:xfrm>
          <a:prstGeom prst="rect">
            <a:avLst/>
          </a:prstGeom>
        </p:spPr>
        <p:txBody>
          <a:bodyPr lIns="18000" tIns="36000" anchor="ctr" anchorCtr="0">
            <a:noAutofit/>
          </a:bodyPr>
          <a:lstStyle>
            <a:lvl1pPr algn="l">
              <a:lnSpc>
                <a:spcPct val="80000"/>
              </a:lnSpc>
              <a:defRPr sz="4300">
                <a:solidFill>
                  <a:srgbClr val="181818"/>
                </a:solidFill>
              </a:defRPr>
            </a:lvl1pPr>
          </a:lstStyle>
          <a:p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497BA50D-3267-BBFE-062C-07B6EB16FB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68" y="139701"/>
            <a:ext cx="3065007" cy="14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8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18163-562B-1568-8E19-F8EC02EA1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013" y="333000"/>
            <a:ext cx="8380800" cy="571501"/>
          </a:xfrm>
          <a:prstGeom prst="rect">
            <a:avLst/>
          </a:prstGeom>
        </p:spPr>
        <p:txBody>
          <a:bodyPr vert="horz" lIns="0" tIns="28800" rIns="0" bIns="0" rtlCol="0" anchor="t">
            <a:noAutofit/>
          </a:bodyPr>
          <a:lstStyle>
            <a:lvl1pPr>
              <a:defRPr sz="3200" b="1">
                <a:solidFill>
                  <a:srgbClr val="00A1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uk-UA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5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Logo &amp;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B8E75-50A4-3243-A6A7-29EC935DC9A9}"/>
              </a:ext>
            </a:extLst>
          </p:cNvPr>
          <p:cNvSpPr/>
          <p:nvPr userDrawn="1"/>
        </p:nvSpPr>
        <p:spPr>
          <a:xfrm>
            <a:off x="0" y="6742800"/>
            <a:ext cx="12193588" cy="115200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uk-UA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4E68C38-A988-CD4E-AED6-24FEB187F5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5999" y="6429375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+mn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>
              <a:solidFill>
                <a:srgbClr val="7474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97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(No Logo &amp;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B8E75-50A4-3243-A6A7-29EC935DC9A9}"/>
              </a:ext>
            </a:extLst>
          </p:cNvPr>
          <p:cNvSpPr/>
          <p:nvPr userDrawn="1"/>
        </p:nvSpPr>
        <p:spPr>
          <a:xfrm>
            <a:off x="0" y="6742800"/>
            <a:ext cx="12193588" cy="115200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uk-UA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4E68C38-A988-CD4E-AED6-24FEB187F5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5999" y="6429375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+mn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>
              <a:solidFill>
                <a:srgbClr val="7474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00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255D2-6E96-0140-A01E-DB81870868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10669588" cy="45720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spcAft>
                <a:spcPts val="2400"/>
              </a:spcAft>
              <a:defRPr sz="10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01100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No Logo &amp;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B8E75-50A4-3243-A6A7-29EC935DC9A9}"/>
              </a:ext>
            </a:extLst>
          </p:cNvPr>
          <p:cNvSpPr/>
          <p:nvPr userDrawn="1"/>
        </p:nvSpPr>
        <p:spPr>
          <a:xfrm>
            <a:off x="0" y="6742800"/>
            <a:ext cx="12193588" cy="115200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uk-UA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4E68C38-A988-CD4E-AED6-24FEB187F5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5999" y="6429375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+mn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>
              <a:solidFill>
                <a:srgbClr val="747474"/>
              </a:solidFill>
              <a:latin typeface="+mn-lt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D381990-9037-5B4C-B4D6-C2B3A84F01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588" y="4714874"/>
            <a:ext cx="10668000" cy="1428749"/>
          </a:xfrm>
          <a:prstGeom prst="rect">
            <a:avLst/>
          </a:prstGeom>
        </p:spPr>
        <p:txBody>
          <a:bodyPr/>
          <a:lstStyle/>
          <a:p>
            <a:pPr lvl="3"/>
            <a:endParaRPr lang="uk-UA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CA57C3F-03B0-6241-9172-97158BCB52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3588" cy="4572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  <a:lvl5pPr algn="ctr">
              <a:spcAft>
                <a:spcPts val="0"/>
              </a:spcAft>
              <a:defRPr/>
            </a:lvl5pPr>
          </a:lstStyle>
          <a:p>
            <a:pPr lvl="4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36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D644E-7272-4240-ACD4-DDEA6084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CF309C-1057-6140-AD27-335CEFACDA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588" y="1428749"/>
            <a:ext cx="5202000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C75C3-2309-9A4C-85BF-97BA3CFFF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8000" y="1428750"/>
            <a:ext cx="5202000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63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D644E-7272-4240-ACD4-DDEA6084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CF309C-1057-6140-AD27-335CEFACDA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28388" y="1428749"/>
            <a:ext cx="5202000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C75C3-2309-9A4C-85BF-97BA3CFFF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00" y="1428750"/>
            <a:ext cx="5202000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9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7DA6A-7A69-6AD5-E644-16E7D216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6C088-6E4A-B6D9-92B8-01CDC32F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3109C-6B0F-4362-19D0-CCADEDB3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528FC5F6-F338-4AE4-BB23-26385BCFC42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745DE-3EF4-6012-3514-D5F72D9A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DF2D4-3A16-D16E-C620-0D3B6BE2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9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D644E-7272-4240-ACD4-DDEA6084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CF309C-1057-6140-AD27-335CEFACDA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0" y="1428749"/>
            <a:ext cx="6858388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C75C3-2309-9A4C-85BF-97BA3CFFF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200" y="1428750"/>
            <a:ext cx="3556388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840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colum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AD644E-7272-4240-ACD4-DDEA6084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CF309C-1057-6140-AD27-335CEFACDA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7557" y="1428749"/>
            <a:ext cx="6858388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C75C3-2309-9A4C-85BF-97BA3CFFF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75394" y="1428750"/>
            <a:ext cx="3556388" cy="4714875"/>
          </a:xfrm>
          <a:prstGeom prst="rect">
            <a:avLst/>
          </a:prstGeom>
        </p:spPr>
        <p:txBody>
          <a:bodyPr/>
          <a:lstStyle/>
          <a:p>
            <a:pPr lvl="3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394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61652-2477-C741-941D-F6E389312E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  <a:lvl5pPr algn="ctr">
              <a:spcAft>
                <a:spcPts val="0"/>
              </a:spcAft>
              <a:defRPr/>
            </a:lvl5pPr>
          </a:lstStyle>
          <a:p>
            <a:pPr lvl="4"/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E42C8-3975-E745-AD4D-391FE0E33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94" y="0"/>
            <a:ext cx="2449285" cy="11430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9DFCF8C-3B26-C44E-B681-663E33870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5999" y="6429375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+mn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>
              <a:solidFill>
                <a:srgbClr val="7474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68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61652-2477-C741-941D-F6E389312E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7588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  <a:lvl5pPr algn="ctr">
              <a:spcAft>
                <a:spcPts val="0"/>
              </a:spcAft>
              <a:defRPr/>
            </a:lvl5pPr>
          </a:lstStyle>
          <a:p>
            <a:pPr lvl="4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958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61652-2477-C741-941D-F6E389312E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  <a:lvl5pPr algn="ctr">
              <a:spcAft>
                <a:spcPts val="0"/>
              </a:spcAft>
              <a:defRPr/>
            </a:lvl5pPr>
          </a:lstStyle>
          <a:p>
            <a:pPr lvl="4"/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ABA0A-7CB3-8646-86B8-74356A5F5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94" y="0"/>
            <a:ext cx="2449285" cy="1143000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BBCB2F9-8A34-714B-834D-00B0DEADCC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5999" y="6429375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+mn-lt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>
              <a:solidFill>
                <a:srgbClr val="7474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554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8D6DE-F233-3F42-8A89-BBA99A690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51" y="5429250"/>
            <a:ext cx="244928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і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й лайми"/>
          <p:cNvSpPr>
            <a:spLocks noGrp="1"/>
          </p:cNvSpPr>
          <p:nvPr>
            <p:ph type="pic" idx="21"/>
          </p:nvPr>
        </p:nvSpPr>
        <p:spPr>
          <a:xfrm>
            <a:off x="-577925" y="-647700"/>
            <a:ext cx="13374842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Назва презентації"/>
          <p:cNvSpPr txBox="1">
            <a:spLocks noGrp="1"/>
          </p:cNvSpPr>
          <p:nvPr>
            <p:ph type="title" hasCustomPrompt="1"/>
          </p:nvPr>
        </p:nvSpPr>
        <p:spPr>
          <a:xfrm>
            <a:off x="603329" y="3562350"/>
            <a:ext cx="10986931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Назва презентації</a:t>
            </a:r>
          </a:p>
        </p:txBody>
      </p:sp>
      <p:sp>
        <p:nvSpPr>
          <p:cNvPr id="23" name="Автор і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924" y="553069"/>
            <a:ext cx="1098574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і дата</a:t>
            </a:r>
          </a:p>
        </p:txBody>
      </p:sp>
      <p:sp>
        <p:nvSpPr>
          <p:cNvPr id="24" name="Основний текст, рівень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329" y="5804955"/>
            <a:ext cx="10986931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Підзаголовок презентації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1894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5B3EE-A96B-DD5B-5A79-6783F30A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65981C-1D1C-DF0B-2301-68C4AD11F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2DEEE-7CE7-4D5C-6637-7DD2E768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20EBB0C4-6273-4C6E-B9BD-2EDC30F1CD5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C4526-8A96-B40B-B328-F2BD1152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90DA8F-CE5C-FEB3-A66D-E46CA3A8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6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56B3C-F796-4F12-6CF7-196359EC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79FD6-C892-AACA-262B-96BB4CD51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E6C422-D5D1-83A6-D48E-A242F5993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A24DB-6D64-E454-D595-A5EFBA71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19AB4D41-86C1-4908-B66A-0B50CEB3BF2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D8E1B0-1903-484F-5A90-70A0A187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6947-371A-7FA2-5EE5-36E50D86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6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2D7BD-902E-EB0C-EBA2-FAD2C296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EF104B-E46E-01DD-E33F-1831A1F1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A5D64D-D649-14AA-4910-09F32DC09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10E414-B9C9-7A55-0D5C-08A95A52A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D4E7D-B98F-52CF-9C56-4B41073B8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B23B00-7D68-2CA5-800B-DA607804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E6426E2C-56C1-4E0D-A793-0088A7FDD37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0CB8AA-246D-EE0F-350E-5A0ACC7B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8D345-2108-CB9E-A3E1-4103361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75891-1A83-C7A3-CCD4-B51901CE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F71B57-5EFB-C8CD-0C6C-411103E9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C8C39B41-D8B5-4052-B551-9B5525EAA8B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307E2-F6FB-1628-D0E6-0E15B1F1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6C3306-071C-9F61-892C-6F06662D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52FB15-4CD9-270C-C2B4-36D62048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D94136C-8742-45B2-AF27-D93DF72833A9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2987D3-D603-3509-8E11-A39F816C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1CC37-C197-6715-69CD-A2A7E514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E065B-974A-E05E-59A0-59FB9D18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271C5-FB68-0C69-4A4E-7886C620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15FC5-3AFE-C390-98F8-3A92ACEB8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13305B-30C0-80CD-9020-6A604205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32ABBEA6-7C60-4B02-AE87-00D78D8422A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822471-F9EA-AF3B-26E8-81E0FE6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DD00B-07A9-B38A-178A-57D3E616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2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39005-A55C-82EB-943C-39952BA2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1B2151-C726-7585-0674-9C09F4A54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B7F04A-AD18-4534-4B85-4310D005B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B492A-29EA-D465-C36A-7C15570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C9CAD897-D46E-4AD2-BD9B-49DD3E64087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BDB716-7F12-B58B-511A-CD4B7371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DE211-3E01-3B42-88AE-C4AFDEE9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B31800-CB83-1E2B-17F8-3CA4D0DDD0B4}"/>
              </a:ext>
            </a:extLst>
          </p:cNvPr>
          <p:cNvSpPr/>
          <p:nvPr userDrawn="1"/>
        </p:nvSpPr>
        <p:spPr>
          <a:xfrm>
            <a:off x="0" y="6769800"/>
            <a:ext cx="12193588" cy="115200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uk-UA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57712AA-36D4-0DE9-FD57-EE359E241E6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94" y="117000"/>
            <a:ext cx="2449285" cy="1143000"/>
          </a:xfrm>
          <a:prstGeom prst="rect">
            <a:avLst/>
          </a:prstGeo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F58BC4F0-DF6F-6C59-2371-F966608C72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8574" y="6453188"/>
            <a:ext cx="50800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36000" anchor="ctr">
            <a:noAutofit/>
          </a:bodyPr>
          <a:lstStyle/>
          <a:p>
            <a:pPr algn="r">
              <a:spcBef>
                <a:spcPct val="50000"/>
              </a:spcBef>
              <a:defRPr/>
            </a:pPr>
            <a:fld id="{AD7B2B43-59B3-492B-99A5-5A0AF844A078}" type="slidenum">
              <a:rPr lang="uk-UA" sz="1000" b="0" noProof="0" smtClean="0">
                <a:solidFill>
                  <a:srgbClr val="747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uk-UA" sz="1000" b="0" noProof="0" dirty="0">
              <a:solidFill>
                <a:srgbClr val="7474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00" r:id="rId14"/>
    <p:sldLayoutId id="2147483757" r:id="rId15"/>
    <p:sldLayoutId id="2147483711" r:id="rId16"/>
    <p:sldLayoutId id="2147483702" r:id="rId17"/>
    <p:sldLayoutId id="2147483686" r:id="rId18"/>
    <p:sldLayoutId id="2147483687" r:id="rId19"/>
    <p:sldLayoutId id="2147483688" r:id="rId20"/>
    <p:sldLayoutId id="2147483689" r:id="rId21"/>
    <p:sldLayoutId id="2147483680" r:id="rId22"/>
    <p:sldLayoutId id="2147483681" r:id="rId23"/>
    <p:sldLayoutId id="2147483682" r:id="rId24"/>
    <p:sldLayoutId id="2147483676" r:id="rId25"/>
    <p:sldLayoutId id="214748375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2" pos="303" userDrawn="1">
          <p15:clr>
            <a:srgbClr val="000000"/>
          </p15:clr>
        </p15:guide>
        <p15:guide id="46" pos="7378" userDrawn="1">
          <p15:clr>
            <a:srgbClr val="000000"/>
          </p15:clr>
        </p15:guide>
        <p15:guide id="49" pos="7681" userDrawn="1">
          <p15:clr>
            <a:srgbClr val="F26B43"/>
          </p15:clr>
        </p15:guide>
        <p15:guide id="67" orient="horz" pos="527" userDrawn="1">
          <p15:clr>
            <a:srgbClr val="000000"/>
          </p15:clr>
        </p15:guide>
        <p15:guide id="95" orient="horz" pos="4065" userDrawn="1">
          <p15:clr>
            <a:srgbClr val="000000"/>
          </p15:clr>
        </p15:guide>
        <p15:guide id="96" pos="4294" userDrawn="1">
          <p15:clr>
            <a:srgbClr val="000000"/>
          </p15:clr>
        </p15:guide>
        <p15:guide id="97" orient="horz" pos="845" userDrawn="1">
          <p15:clr>
            <a:srgbClr val="000000"/>
          </p15:clr>
        </p15:guide>
        <p15:guide id="98" orient="horz" pos="1525" userDrawn="1">
          <p15:clr>
            <a:srgbClr val="000000"/>
          </p15:clr>
        </p15:guide>
        <p15:guide id="99" pos="2661" userDrawn="1">
          <p15:clr>
            <a:srgbClr val="000000"/>
          </p15:clr>
        </p15:guide>
        <p15:guide id="100" pos="5020" userDrawn="1">
          <p15:clr>
            <a:srgbClr val="000000"/>
          </p15:clr>
        </p15:guide>
        <p15:guide id="101" orient="horz" pos="2160" userDrawn="1">
          <p15:clr>
            <a:srgbClr val="000000"/>
          </p15:clr>
        </p15:guide>
        <p15:guide id="102" orient="horz" pos="275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2802" y="3933005"/>
            <a:ext cx="5543992" cy="280799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ВПРОВАДЖЕННЯ</a:t>
            </a:r>
            <a:br>
              <a:rPr lang="uk-UA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ПЛАТФОРМИ ІНСАЙДЕРСЬКОЇ</a:t>
            </a:r>
            <a:endParaRPr lang="uk-UA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4" t="2498" r="38526" b="15927"/>
          <a:stretch/>
        </p:blipFill>
        <p:spPr>
          <a:xfrm>
            <a:off x="-1" y="-9223"/>
            <a:ext cx="5520795" cy="68672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28794" y="5589005"/>
            <a:ext cx="4536000" cy="648000"/>
          </a:xfrm>
          <a:prstGeom prst="rect">
            <a:avLst/>
          </a:prstGeom>
          <a:solidFill>
            <a:srgbClr val="FFB8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ПЕРЕДАЧІ ДАНИХ</a:t>
            </a:r>
            <a:endParaRPr lang="uk-UA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94" y="117000"/>
            <a:ext cx="5028584" cy="23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81012" y="1468800"/>
            <a:ext cx="775662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uk-U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ДЛЯ РОБОТИ НА ПЛАТФОРМІ </a:t>
            </a:r>
          </a:p>
          <a:p>
            <a:pPr>
              <a:lnSpc>
                <a:spcPct val="85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УЧАСНИКУ НЕОБХІДНО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8216286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ВХІД НА ПЛАТФОРМУ</a:t>
            </a:r>
            <a:endParaRPr lang="uk-UA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004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8805886" y="1468800"/>
            <a:ext cx="3347868" cy="268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ВИМОГИ ДО ПАРОЛЮ</a:t>
            </a:r>
          </a:p>
          <a:p>
            <a:pPr>
              <a:lnSpc>
                <a:spcPct val="90000"/>
              </a:lnSpc>
            </a:pP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Особистий пароль для входу в Платформу має містити: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менше 8 символів;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хоча б 1 велику літеру, 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хоча б 1 одну малу літеру, 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хоча б 1 цифру,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хоча б 1 спеціальний символ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uk-UA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42700"/>
              </p:ext>
            </p:extLst>
          </p:nvPr>
        </p:nvGraphicFramePr>
        <p:xfrm>
          <a:off x="457938" y="2456872"/>
          <a:ext cx="7540040" cy="2744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751">
                  <a:extLst>
                    <a:ext uri="{9D8B030D-6E8A-4147-A177-3AD203B41FA5}">
                      <a16:colId xmlns:a16="http://schemas.microsoft.com/office/drawing/2014/main" val="3536349665"/>
                    </a:ext>
                  </a:extLst>
                </a:gridCol>
                <a:gridCol w="6669289">
                  <a:extLst>
                    <a:ext uri="{9D8B030D-6E8A-4147-A177-3AD203B41FA5}">
                      <a16:colId xmlns:a16="http://schemas.microsoft.com/office/drawing/2014/main" val="4003450359"/>
                    </a:ext>
                  </a:extLst>
                </a:gridCol>
              </a:tblGrid>
              <a:tr h="828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01</a:t>
                      </a:r>
                      <a:endParaRPr lang="ru-RU" sz="3600" b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користатись</a:t>
                      </a: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посиланнями</a:t>
                      </a: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800" b="1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https://iplatforma.tsoua.com/start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знати свій логін та пароль</a:t>
                      </a:r>
                      <a:endParaRPr lang="ru-RU" sz="1800" kern="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35091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02</a:t>
                      </a:r>
                      <a:endParaRPr lang="ru-RU" sz="3600" b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Для першого входу змінити початковий пароль </a:t>
                      </a:r>
                      <a:b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протягом 3 днів з моменту отримання його </a:t>
                      </a:r>
                      <a:b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на електронну пошту</a:t>
                      </a: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721698"/>
                  </a:ext>
                </a:extLst>
              </a:tr>
              <a:tr h="1124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03</a:t>
                      </a:r>
                      <a:endParaRPr lang="ru-RU" sz="3600" b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Ознайомитись з інструкцію щодо передачі даних, </a:t>
                      </a:r>
                      <a:b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kern="1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що оприлюднена на сайті та Платформі</a:t>
                      </a:r>
                      <a:endParaRPr lang="ru-RU" sz="1800" kern="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5" marR="66125" marT="33062" marB="3306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660816"/>
                  </a:ext>
                </a:extLst>
              </a:tr>
            </a:tbl>
          </a:graphicData>
        </a:graphic>
      </p:graphicFrame>
      <p:pic>
        <p:nvPicPr>
          <p:cNvPr id="23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9466"/>
          <a:stretch/>
        </p:blipFill>
        <p:spPr>
          <a:xfrm>
            <a:off x="552795" y="4810125"/>
            <a:ext cx="5976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81012" y="1468800"/>
            <a:ext cx="775662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uk-U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ДЛЯ </a:t>
            </a: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ОТРИМАННЯ ДОСТУПУ </a:t>
            </a:r>
            <a:b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</a:t>
            </a:r>
            <a:r>
              <a:rPr lang="uk-U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ПЛАТФОРМІ </a:t>
            </a: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МІСЦЯ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УЧАСНИКУ НЕОБХІДНО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8216286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ДОСТУП НА МІСЯЦЬ</a:t>
            </a:r>
            <a:endParaRPr lang="uk-UA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004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8805886" y="1468800"/>
            <a:ext cx="3347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КОД ПОСЛУГИ</a:t>
            </a:r>
          </a:p>
          <a:p>
            <a:pPr>
              <a:lnSpc>
                <a:spcPct val="90000"/>
              </a:lnSpc>
            </a:pP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ММ – порядковий номер місяця від 01 до 12</a:t>
            </a:r>
          </a:p>
          <a:p>
            <a:pPr>
              <a:lnSpc>
                <a:spcPct val="90000"/>
              </a:lnSpc>
            </a:pP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РР – Дві останній цифри року від 24 до 99</a:t>
            </a:r>
          </a:p>
          <a:p>
            <a:pPr>
              <a:lnSpc>
                <a:spcPct val="80000"/>
              </a:lnSpc>
            </a:pPr>
            <a:endParaRPr lang="uk-UA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095985" y="3911443"/>
            <a:ext cx="3344809" cy="1192542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Подати Замовлення послуги за процедурою, яка буде визначена на сайті Адміністратора</a:t>
            </a:r>
            <a:endParaRPr lang="ru-RU" sz="2000" b="1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500728" y="3911443"/>
            <a:ext cx="916066" cy="50721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01</a:t>
            </a:r>
            <a:endParaRPr lang="ru-RU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095984" y="5523100"/>
            <a:ext cx="3142747" cy="8579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Сплати рахунок, </a:t>
            </a:r>
            <a:b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вказавши код послуги</a:t>
            </a:r>
            <a:endParaRPr lang="ru-RU" sz="2000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470514" y="5506700"/>
            <a:ext cx="961826" cy="51317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0</a:t>
            </a:r>
            <a:r>
              <a:rPr lang="uk-UA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endParaRPr lang="ru-RU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5104548" y="3861000"/>
            <a:ext cx="3342349" cy="157957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Отримати акт виконаних робіт в платформі </a:t>
            </a:r>
            <a:b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 пізніше 14 числа наступним за звітним </a:t>
            </a:r>
          </a:p>
          <a:p>
            <a:pPr>
              <a:lnSpc>
                <a:spcPct val="90000"/>
              </a:lnSpc>
            </a:pPr>
            <a:r>
              <a:rPr lang="en-US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uk-UA" sz="2000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код послуги 63.11)</a:t>
            </a:r>
          </a:p>
          <a:p>
            <a:pPr>
              <a:lnSpc>
                <a:spcPct val="90000"/>
              </a:lnSpc>
            </a:pPr>
            <a:endParaRPr lang="uk-UA" sz="2000" kern="100" dirty="0" smtClean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ru-RU" sz="2000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4558968" y="3861000"/>
            <a:ext cx="961826" cy="46738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0</a:t>
            </a:r>
            <a:r>
              <a:rPr lang="uk-UA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3</a:t>
            </a:r>
            <a:endParaRPr lang="ru-RU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0360" y="3883555"/>
            <a:ext cx="2521994" cy="62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702MMPP</a:t>
            </a:r>
            <a:endParaRPr lang="uk-UA" sz="4000" b="1" dirty="0">
              <a:solidFill>
                <a:srgbClr val="004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5886" y="5373000"/>
            <a:ext cx="33478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Приклади: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702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0724 –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</a:rPr>
              <a:t>на липень 2024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702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0824 – на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</a:rPr>
              <a:t>серпень 2024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</a:rPr>
              <a:t>702</a:t>
            </a:r>
            <a:r>
              <a:rPr lang="uk-UA" smtClean="0">
                <a:solidFill>
                  <a:schemeClr val="bg1"/>
                </a:solidFill>
                <a:latin typeface="Calibri" panose="020F0502020204030204" pitchFamily="34" charset="0"/>
              </a:rPr>
              <a:t>0924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на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</a:rPr>
              <a:t>вересень 2024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9955" y="5513626"/>
            <a:ext cx="2860839" cy="1083374"/>
          </a:xfrm>
          <a:prstGeom prst="rect">
            <a:avLst/>
          </a:prstGeom>
          <a:solidFill>
            <a:srgbClr val="FFB81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0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Деталі процедури замовлення доступу будуть оприлюднені </a:t>
            </a:r>
            <a:r>
              <a:rPr lang="uk-UA" sz="2000" kern="100" dirty="0" smtClean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uk-UA" sz="2000" kern="100" dirty="0" smtClean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000" b="1" kern="100" dirty="0" smtClean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 сайті</a:t>
            </a:r>
            <a:endParaRPr lang="ru-RU" sz="20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B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00AA-A862-BA56-2262-637B9A97CAF7}"/>
              </a:ext>
            </a:extLst>
          </p:cNvPr>
          <p:cNvSpPr txBox="1"/>
          <p:nvPr/>
        </p:nvSpPr>
        <p:spPr>
          <a:xfrm>
            <a:off x="4134794" y="1701000"/>
            <a:ext cx="3924000" cy="789960"/>
          </a:xfrm>
          <a:prstGeom prst="rect">
            <a:avLst/>
          </a:prstGeom>
          <a:solidFill>
            <a:srgbClr val="00428F"/>
          </a:solidFill>
          <a:ln w="12700" cap="flat">
            <a:solidFill>
              <a:srgbClr val="2A5F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ЧАСТИНА 3</a:t>
            </a:r>
            <a:endParaRPr lang="ru-UA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5514C-769B-EF38-8568-501036A2ED86}"/>
              </a:ext>
            </a:extLst>
          </p:cNvPr>
          <p:cNvSpPr txBox="1"/>
          <p:nvPr/>
        </p:nvSpPr>
        <p:spPr>
          <a:xfrm>
            <a:off x="876797" y="3268498"/>
            <a:ext cx="10439993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ДОДАТКИ 1, 2 ТА 4</a:t>
            </a:r>
            <a: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sz="5400" b="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1176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3" y="320552"/>
            <a:ext cx="8434281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ВИДИ ДОГОВОРІВ</a:t>
            </a:r>
            <a:endParaRPr lang="uk-UA" sz="4000" b="1" dirty="0">
              <a:solidFill>
                <a:srgbClr val="004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453801"/>
              </p:ext>
            </p:extLst>
          </p:nvPr>
        </p:nvGraphicFramePr>
        <p:xfrm>
          <a:off x="459028" y="1989000"/>
          <a:ext cx="11160001" cy="5894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4358">
                  <a:extLst>
                    <a:ext uri="{9D8B030D-6E8A-4147-A177-3AD203B41FA5}">
                      <a16:colId xmlns:a16="http://schemas.microsoft.com/office/drawing/2014/main" val="918523840"/>
                    </a:ext>
                  </a:extLst>
                </a:gridCol>
                <a:gridCol w="685423">
                  <a:extLst>
                    <a:ext uri="{9D8B030D-6E8A-4147-A177-3AD203B41FA5}">
                      <a16:colId xmlns:a16="http://schemas.microsoft.com/office/drawing/2014/main" val="2723229922"/>
                    </a:ext>
                  </a:extLst>
                </a:gridCol>
                <a:gridCol w="5000220">
                  <a:extLst>
                    <a:ext uri="{9D8B030D-6E8A-4147-A177-3AD203B41FA5}">
                      <a16:colId xmlns:a16="http://schemas.microsoft.com/office/drawing/2014/main" val="3946418623"/>
                    </a:ext>
                  </a:extLst>
                </a:gridCol>
              </a:tblGrid>
              <a:tr h="5082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ОПООП 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оптовий енергетичний продукт:</a:t>
                      </a:r>
                    </a:p>
                    <a:p>
                      <a:pPr marL="0" marR="0" lvl="0" indent="357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договори купівлі-продажу газу </a:t>
                      </a:r>
                    </a:p>
                    <a:p>
                      <a:pPr marL="0" marR="0" lvl="0" indent="357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деривативні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контракти: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опціони, ф’ючерси, </a:t>
                      </a:r>
                      <a:r>
                        <a:rPr lang="uk-UA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свопи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 інші</a:t>
                      </a:r>
                    </a:p>
                    <a:p>
                      <a:pPr marL="0" marR="0" lvl="0" indent="357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договори про постачання газу кінцевим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споживачам з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технічним приєднанням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≥ 600 </a:t>
                      </a:r>
                      <a:r>
                        <a:rPr lang="uk-UA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ГВт•год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 рік</a:t>
                      </a:r>
                    </a:p>
                    <a:p>
                      <a:pPr marL="0" marR="0" lvl="0" indent="357188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виконані та невиконані пропозиції 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(заявки)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i="1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1800" i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*НКРЕКП оприлюднює та оновлює перелік стандартних договорів, які</a:t>
                      </a:r>
                      <a:r>
                        <a:rPr lang="uk-UA" sz="1800" i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800" i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допущені </a:t>
                      </a:r>
                      <a:br>
                        <a:rPr lang="uk-UA" sz="1800" i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1800" i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 торгівлі ОПООП, на своєму </a:t>
                      </a:r>
                      <a:r>
                        <a:rPr lang="uk-UA" sz="1800" i="1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вебсайті</a:t>
                      </a:r>
                      <a:endParaRPr lang="uk-UA" sz="1800" i="1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ПОЗА ОПООП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договори з аналогічними характеристиками стандартних, а саме:</a:t>
                      </a:r>
                    </a:p>
                    <a:p>
                      <a:pPr marL="0" marR="0" lvl="0" indent="36195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Вид енергії (природний</a:t>
                      </a:r>
                      <a:r>
                        <a:rPr lang="uk-UA" sz="20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газ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lvl="0" indent="361950">
                        <a:lnSpc>
                          <a:spcPct val="85000"/>
                        </a:lnSpc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Тип навантаження (газова доба)</a:t>
                      </a:r>
                    </a:p>
                    <a:p>
                      <a:pPr marL="0" lvl="0" indent="361950">
                        <a:lnSpc>
                          <a:spcPct val="85000"/>
                        </a:lnSpc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Зона постачання</a:t>
                      </a: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ПОЗА ОПООП</a:t>
                      </a:r>
                      <a:endParaRPr lang="uk-UA" sz="24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той, який не є стандартним договором</a:t>
                      </a:r>
                    </a:p>
                    <a:p>
                      <a:pPr marL="0" marR="0" lvl="0" indent="36195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b="1" kern="1200" noProof="0" dirty="0" smtClean="0">
                        <a:solidFill>
                          <a:srgbClr val="00428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uk-UA" sz="2400" b="1" kern="1200" baseline="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ОПООП </a:t>
                      </a:r>
                      <a:r>
                        <a:rPr lang="uk-UA" sz="2400" b="1" kern="1200" baseline="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 ПОЗА </a:t>
                      </a:r>
                      <a:r>
                        <a:rPr lang="uk-UA" sz="2400" b="1" kern="1200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ОПООП</a:t>
                      </a:r>
                      <a:endParaRPr lang="uk-UA" sz="24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36195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внутрішньогрупові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договори, </a:t>
                      </a:r>
                      <a:b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укладені з контрагентами, активи, зобов'язання, доходи та витрати яких </a:t>
                      </a:r>
                      <a:b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повній основі відображаються в консолідованій фінансовій звітності юридичної особи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(п.1.3 Порядку)</a:t>
                      </a:r>
                    </a:p>
                    <a:p>
                      <a:pPr marL="0" indent="36195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разі застосування двох і більше індексів, за якими встановлюється ціна </a:t>
                      </a:r>
                      <a:b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(п. 25 Додатку 1 та п. 25 Додатку 2)</a:t>
                      </a:r>
                      <a:endParaRPr lang="en-US" sz="2000" kern="1200" baseline="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Інформація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про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нестандартні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договори, у тому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числі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виконання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нестандартних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договорів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які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містять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остаточний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обсяг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ціну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оптового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енергетичного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продукту,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подається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відповідно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до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додатка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до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цього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Порядку. У такому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випадку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інформація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надається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терміни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визначені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підпунктом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 пункту 6.1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глави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 </a:t>
                      </a:r>
                      <a:r>
                        <a:rPr lang="ru-RU" sz="2000" kern="1200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цього</a:t>
                      </a:r>
                      <a:r>
                        <a:rPr lang="ru-RU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Порядку.</a:t>
                      </a: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859536"/>
                  </a:ext>
                </a:extLst>
              </a:tr>
            </a:tbl>
          </a:graphicData>
        </a:graphic>
      </p:graphicFrame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5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70513" y="1209302"/>
            <a:ext cx="3953302" cy="706385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СТАНДАРТНИЙ</a:t>
            </a:r>
            <a:endParaRPr lang="uk-UA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6708794" y="1209301"/>
            <a:ext cx="4392000" cy="706385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НЕСТАНДАРТНИЙ  </a:t>
            </a:r>
            <a:endParaRPr lang="uk-UA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9010280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ЗАГАЛЬНІ СТРОКИ ПЕРЕДАЧІ ДАНИХ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FFB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8782211" y="2422876"/>
            <a:ext cx="3347868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Постанова НКРЕКП 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 27.03.2024 N 618 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 затвердження </a:t>
            </a:r>
            <a:b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Порядку подання інформації про здійснені господарсько-торговельні операції, </a:t>
            </a:r>
            <a:b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пов’язані з оптовими енергетичними продуктами»</a:t>
            </a:r>
          </a:p>
          <a:p>
            <a:pPr>
              <a:lnSpc>
                <a:spcPct val="85000"/>
              </a:lnSpc>
            </a:pPr>
            <a:endParaRPr lang="uk-U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endParaRPr lang="uk-U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пункт 6.1 Порядку </a:t>
            </a:r>
          </a:p>
          <a:p>
            <a:pPr>
              <a:lnSpc>
                <a:spcPct val="85000"/>
              </a:lnSpc>
            </a:pP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пункт 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6.3 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Порядку</a:t>
            </a: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пункт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uk-UA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Порядку</a:t>
            </a:r>
          </a:p>
          <a:p>
            <a:pPr>
              <a:lnSpc>
                <a:spcPct val="85000"/>
              </a:lnSpc>
            </a:pPr>
            <a:endParaRPr lang="uk-U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3">
            <a:extLst>
              <a:ext uri="{FF2B5EF4-FFF2-40B4-BE49-F238E27FC236}">
                <a16:creationId xmlns:a16="http://schemas.microsoft.com/office/drawing/2014/main" id="{8373D908-C708-FF4C-68C9-CBB50ED73823}"/>
              </a:ext>
            </a:extLst>
          </p:cNvPr>
          <p:cNvSpPr/>
          <p:nvPr/>
        </p:nvSpPr>
        <p:spPr>
          <a:xfrm>
            <a:off x="8782211" y="1467643"/>
            <a:ext cx="3061867" cy="766826"/>
          </a:xfrm>
          <a:prstGeom prst="roundRect">
            <a:avLst>
              <a:gd name="adj" fmla="val 6233"/>
            </a:avLst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НОРМАТИВНІ ДОКУМЕНТИ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5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522723" y="1150938"/>
            <a:ext cx="3882490" cy="648000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СТАНДАРТНИЙ</a:t>
            </a:r>
          </a:p>
        </p:txBody>
      </p:sp>
      <p:sp>
        <p:nvSpPr>
          <p:cNvPr id="16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600331" y="1125000"/>
            <a:ext cx="3816546" cy="648001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НЕСТАНДАРТНИЙ</a:t>
            </a:r>
            <a:endParaRPr lang="uk-UA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5918" y="3957784"/>
            <a:ext cx="3618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 дня вчинення операції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зміною договору</a:t>
            </a:r>
          </a:p>
          <a:p>
            <a:pPr indent="361950">
              <a:buFont typeface="Wingdings" panose="05000000000000000000" pitchFamily="2" charset="2"/>
              <a:buChar char="§"/>
            </a:pPr>
            <a:r>
              <a:rPr lang="uk-UA" sz="2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розірванням/ скасуванням договору</a:t>
            </a:r>
          </a:p>
          <a:p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0514" y="3957784"/>
            <a:ext cx="3466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 дня вчинення операції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зміною договору</a:t>
            </a:r>
          </a:p>
          <a:p>
            <a:pPr indent="36195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</a:t>
            </a:r>
            <a:r>
              <a:rPr lang="uk-UA" sz="20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розірванням/ скасуванням </a:t>
            </a:r>
            <a:r>
              <a:rPr lang="uk-UA" sz="2000" dirty="0" smtClean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договору</a:t>
            </a:r>
          </a:p>
          <a:p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2917" y="2102751"/>
            <a:ext cx="4413866" cy="194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ДОДАТОК 1</a:t>
            </a:r>
          </a:p>
          <a:p>
            <a:pPr>
              <a:lnSpc>
                <a:spcPct val="85000"/>
              </a:lnSpc>
            </a:pPr>
            <a:endParaRPr lang="ru-RU" sz="1400" b="1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ПІЗНІШЕ </a:t>
            </a:r>
            <a:r>
              <a:rPr lang="ru-RU" sz="32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НАСТУПНОГО </a:t>
            </a:r>
            <a:r>
              <a:rPr lang="ru-RU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РОБОЧОГО ДНЯ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65918" y="2091341"/>
            <a:ext cx="3203708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32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ДОДАТОК 2</a:t>
            </a:r>
          </a:p>
          <a:p>
            <a:pPr>
              <a:lnSpc>
                <a:spcPct val="85000"/>
              </a:lnSpc>
            </a:pPr>
            <a:endParaRPr lang="uk-UA" sz="1400" b="1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uk-UA" sz="3200" b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ПІЗНІШЕ </a:t>
            </a:r>
            <a:br>
              <a:rPr lang="uk-UA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МІСЯЦЯ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6337" y="5903643"/>
            <a:ext cx="297987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Інформація подається обома сторонами операції: </a:t>
            </a:r>
          </a:p>
          <a:p>
            <a:pPr>
              <a:lnSpc>
                <a:spcPct val="85000"/>
              </a:lnSpc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продавцем та покупцем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4045" y="5666905"/>
            <a:ext cx="3600749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Інформація про нестандартні договори, у тому числі виконання нестандартних договорів, які містять </a:t>
            </a:r>
            <a:r>
              <a:rPr lang="uk-U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остаточний обсяг та ціну оптового енергетичного </a:t>
            </a:r>
            <a:r>
              <a:rPr lang="uk-U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продукту, подається відповідно до </a:t>
            </a:r>
            <a:r>
              <a:rPr lang="uk-U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додатка 1</a:t>
            </a:r>
            <a:r>
              <a:rPr lang="uk-U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такому випадку інформація надається у терміни, не пізніше </a:t>
            </a:r>
            <a:r>
              <a:rPr lang="uk-U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ніж через один місяць </a:t>
            </a:r>
            <a:r>
              <a:rPr lang="uk-U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після дня вчинення такої операції.</a:t>
            </a:r>
            <a:endParaRPr lang="uk-U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3" y="320552"/>
            <a:ext cx="8434281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ОКРЕМІ СТРОКИ ПЕРЕДАЧІ ДАНИХ</a:t>
            </a:r>
            <a:endParaRPr lang="uk-UA" sz="3600" b="1" dirty="0">
              <a:solidFill>
                <a:srgbClr val="004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05386"/>
              </p:ext>
            </p:extLst>
          </p:nvPr>
        </p:nvGraphicFramePr>
        <p:xfrm>
          <a:off x="478436" y="2038499"/>
          <a:ext cx="11160001" cy="3395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2">
                  <a:extLst>
                    <a:ext uri="{9D8B030D-6E8A-4147-A177-3AD203B41FA5}">
                      <a16:colId xmlns:a16="http://schemas.microsoft.com/office/drawing/2014/main" val="918523840"/>
                    </a:ext>
                  </a:extLst>
                </a:gridCol>
                <a:gridCol w="1263779">
                  <a:extLst>
                    <a:ext uri="{9D8B030D-6E8A-4147-A177-3AD203B41FA5}">
                      <a16:colId xmlns:a16="http://schemas.microsoft.com/office/drawing/2014/main" val="2723229922"/>
                    </a:ext>
                  </a:extLst>
                </a:gridCol>
                <a:gridCol w="5000220">
                  <a:extLst>
                    <a:ext uri="{9D8B030D-6E8A-4147-A177-3AD203B41FA5}">
                      <a16:colId xmlns:a16="http://schemas.microsoft.com/office/drawing/2014/main" val="3946418623"/>
                    </a:ext>
                  </a:extLst>
                </a:gridCol>
              </a:tblGrid>
              <a:tr h="8105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протягом 60 днів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 02.07.2024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1" noProof="0" dirty="0" smtClean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протягом 180 днів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noProof="0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 02.07.2024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278190"/>
                  </a:ext>
                </a:extLst>
              </a:tr>
              <a:tr h="2019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розпочати надання інформації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додатками 1, 2, 4 та 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uk-UA" sz="20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(ринок</a:t>
                      </a:r>
                      <a:r>
                        <a:rPr lang="uk-UA" sz="20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природного газу) про:</a:t>
                      </a:r>
                      <a:endParaRPr lang="uk-UA" sz="2000" b="1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b="1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операції, здійснені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 02.07.2024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надати інформацію</a:t>
                      </a:r>
                    </a:p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 </a:t>
                      </a:r>
                      <a:r>
                        <a:rPr lang="uk-UA" sz="20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додатками 1,</a:t>
                      </a:r>
                      <a:r>
                        <a:rPr lang="uk-UA" sz="20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 та</a:t>
                      </a:r>
                      <a:r>
                        <a:rPr lang="uk-UA" sz="20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</a:t>
                      </a:r>
                    </a:p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uk-UA" sz="2000" b="1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(ринок</a:t>
                      </a:r>
                      <a:r>
                        <a:rPr lang="uk-UA" sz="2000" b="1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природного газу) про:</a:t>
                      </a:r>
                      <a:endParaRPr lang="uk-UA" sz="2000" b="1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операції, здійснені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 02.07.2023 </a:t>
                      </a:r>
                      <a:b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 01.07.2024</a:t>
                      </a:r>
                    </a:p>
                    <a:p>
                      <a:pPr marL="342900" indent="-34290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операції, здійснені</a:t>
                      </a:r>
                      <a:r>
                        <a:rPr lang="uk-UA" sz="2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 02.07.2023 та невиконаних станом на 02.07.2023</a:t>
                      </a:r>
                    </a:p>
                    <a:p>
                      <a:pPr marL="342900" indent="-34290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2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859536"/>
                  </a:ext>
                </a:extLst>
              </a:tr>
            </a:tbl>
          </a:graphicData>
        </a:graphic>
      </p:graphicFrame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5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87493" y="1350291"/>
            <a:ext cx="2930064" cy="706385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30.08.2024 </a:t>
            </a:r>
            <a:endParaRPr lang="uk-UA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6672794" y="1332114"/>
            <a:ext cx="2930064" cy="706385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28.12.2024 </a:t>
            </a:r>
            <a:endParaRPr lang="uk-UA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182" y="5113854"/>
            <a:ext cx="4344612" cy="41739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 ШУКАТИ ІНФОРМАЦІЮ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436" y="5653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бухгалтерський облік учасника ринку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іржові операції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торгові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сповіщення ВТТ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ГТС та ВТТ ПСГ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4436" y="5868268"/>
            <a:ext cx="4329642" cy="80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*Договір вважається виконаним в тому випадку, </a:t>
            </a:r>
            <a:r>
              <a:rPr lang="uk-UA" dirty="0" smtClean="0">
                <a:solidFill>
                  <a:srgbClr val="040C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 кожна зі сторін виконала свої зобов'язання в повному обсязі</a:t>
            </a:r>
            <a:r>
              <a:rPr lang="uk-UA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DB338BD2-C583-6300-0CFD-9500FC40B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64925"/>
              </p:ext>
            </p:extLst>
          </p:nvPr>
        </p:nvGraphicFramePr>
        <p:xfrm>
          <a:off x="470513" y="2311069"/>
          <a:ext cx="11062950" cy="42012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58281">
                  <a:extLst>
                    <a:ext uri="{9D8B030D-6E8A-4147-A177-3AD203B41FA5}">
                      <a16:colId xmlns:a16="http://schemas.microsoft.com/office/drawing/2014/main" val="3981871963"/>
                    </a:ext>
                  </a:extLst>
                </a:gridCol>
                <a:gridCol w="1214926">
                  <a:extLst>
                    <a:ext uri="{9D8B030D-6E8A-4147-A177-3AD203B41FA5}">
                      <a16:colId xmlns:a16="http://schemas.microsoft.com/office/drawing/2014/main" val="2162466322"/>
                    </a:ext>
                  </a:extLst>
                </a:gridCol>
                <a:gridCol w="1759182">
                  <a:extLst>
                    <a:ext uri="{9D8B030D-6E8A-4147-A177-3AD203B41FA5}">
                      <a16:colId xmlns:a16="http://schemas.microsoft.com/office/drawing/2014/main" val="2492199460"/>
                    </a:ext>
                  </a:extLst>
                </a:gridCol>
                <a:gridCol w="1669149">
                  <a:extLst>
                    <a:ext uri="{9D8B030D-6E8A-4147-A177-3AD203B41FA5}">
                      <a16:colId xmlns:a16="http://schemas.microsoft.com/office/drawing/2014/main" val="2424290503"/>
                    </a:ext>
                  </a:extLst>
                </a:gridCol>
                <a:gridCol w="1980706">
                  <a:extLst>
                    <a:ext uri="{9D8B030D-6E8A-4147-A177-3AD203B41FA5}">
                      <a16:colId xmlns:a16="http://schemas.microsoft.com/office/drawing/2014/main" val="3619289797"/>
                    </a:ext>
                  </a:extLst>
                </a:gridCol>
                <a:gridCol w="1980706">
                  <a:extLst>
                    <a:ext uri="{9D8B030D-6E8A-4147-A177-3AD203B41FA5}">
                      <a16:colId xmlns:a16="http://schemas.microsoft.com/office/drawing/2014/main" val="1131243882"/>
                    </a:ext>
                  </a:extLst>
                </a:gridCol>
              </a:tblGrid>
              <a:tr h="543696">
                <a:tc rowSpan="3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4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Обов’язковість заповнення</a:t>
                      </a:r>
                      <a:endParaRPr lang="ru-RU" sz="24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Стандартний договір</a:t>
                      </a:r>
                      <a:endParaRPr lang="uk-UA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uk-UA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Нестандартний договір</a:t>
                      </a:r>
                      <a:endParaRPr lang="uk-UA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289143"/>
                  </a:ext>
                </a:extLst>
              </a:tr>
              <a:tr h="825075"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ru-RU" sz="24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8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Торгується на </a:t>
                      </a:r>
                      <a:r>
                        <a:rPr lang="uk-UA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ОПООП</a:t>
                      </a:r>
                      <a:endParaRPr lang="uk-UA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8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Торгується поза ОПООП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uk-UA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37656"/>
                  </a:ext>
                </a:extLst>
              </a:tr>
              <a:tr h="883574">
                <a:tc vMerge="1">
                  <a:txBody>
                    <a:bodyPr/>
                    <a:lstStyle/>
                    <a:p>
                      <a:pPr marL="0" indent="0" algn="l" defTabSz="914400" rtl="0" eaLnBrk="1" fontAlgn="b" latinLnBrk="0" hangingPunct="1"/>
                      <a:endParaRPr lang="ru-RU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0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Заявки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0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Торги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0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Двосторонні договори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r>
                        <a:rPr lang="uk-UA" sz="2000" b="1" u="none" strike="noStrike" kern="0" cap="none" spc="3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Виконання двосторонніх договорів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 defTabSz="914400" rtl="0" eaLnBrk="1" fontAlgn="b" latinLnBrk="0" hangingPunct="1"/>
                      <a:endParaRPr lang="uk-UA" sz="20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35603"/>
                  </a:ext>
                </a:extLst>
              </a:tr>
              <a:tr h="593695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обов'язкове </a:t>
                      </a: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поле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9437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умовно потрібне поле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32496"/>
                  </a:ext>
                </a:extLst>
              </a:tr>
              <a:tr h="545429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заповнюється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05181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3" y="320552"/>
            <a:ext cx="8866281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00428F"/>
                </a:solidFill>
                <a:latin typeface="Calibri" panose="020F0502020204030204" pitchFamily="34" charset="0"/>
              </a:rPr>
              <a:t>КІЛЬКІСТЬ ПОЛІВ В ДОДАТКАХ</a:t>
            </a:r>
            <a:endParaRPr lang="uk-UA" sz="3600" b="1" dirty="0">
              <a:solidFill>
                <a:srgbClr val="00428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563" y="1125807"/>
            <a:ext cx="1152000" cy="1034129"/>
          </a:xfrm>
          <a:prstGeom prst="rect">
            <a:avLst/>
          </a:prstGeom>
          <a:solidFill>
            <a:srgbClr val="FFB81D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58</a:t>
            </a:r>
            <a:endParaRPr lang="uk-UA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4794" y="1178130"/>
            <a:ext cx="45276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ЗАГАЛЬНА КІЛЬКІСТЬ </a:t>
            </a:r>
            <a:b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ПОЛІВ В ДОДАТКУ 1</a:t>
            </a:r>
            <a:endParaRPr lang="uk-U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694" y="1061171"/>
            <a:ext cx="1152000" cy="1034129"/>
          </a:xfrm>
          <a:prstGeom prst="rect">
            <a:avLst/>
          </a:prstGeom>
          <a:solidFill>
            <a:srgbClr val="FFB81D"/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endParaRPr lang="uk-UA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0827" y="1178128"/>
            <a:ext cx="45276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ЗАГАЛЬНА КІЛЬКІСТЬ </a:t>
            </a:r>
            <a:b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ПОЛІВ В ДОДАТКУ 2</a:t>
            </a:r>
            <a:endParaRPr lang="uk-U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8362280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00428F"/>
                </a:solidFill>
                <a:latin typeface="Calibri" panose="020F0502020204030204" pitchFamily="34" charset="0"/>
              </a:rPr>
              <a:t>РОЗДІЛИ ДОДАТКІВ			</a:t>
            </a:r>
            <a:endParaRPr lang="uk-UA" sz="4400" b="1" dirty="0">
              <a:solidFill>
                <a:srgbClr val="00428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75675"/>
              </p:ext>
            </p:extLst>
          </p:nvPr>
        </p:nvGraphicFramePr>
        <p:xfrm>
          <a:off x="470514" y="2349000"/>
          <a:ext cx="11602279" cy="431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058">
                  <a:extLst>
                    <a:ext uri="{9D8B030D-6E8A-4147-A177-3AD203B41FA5}">
                      <a16:colId xmlns:a16="http://schemas.microsoft.com/office/drawing/2014/main" val="936752143"/>
                    </a:ext>
                  </a:extLst>
                </a:gridCol>
                <a:gridCol w="3685835">
                  <a:extLst>
                    <a:ext uri="{9D8B030D-6E8A-4147-A177-3AD203B41FA5}">
                      <a16:colId xmlns:a16="http://schemas.microsoft.com/office/drawing/2014/main" val="3109510461"/>
                    </a:ext>
                  </a:extLst>
                </a:gridCol>
                <a:gridCol w="1541387">
                  <a:extLst>
                    <a:ext uri="{9D8B030D-6E8A-4147-A177-3AD203B41FA5}">
                      <a16:colId xmlns:a16="http://schemas.microsoft.com/office/drawing/2014/main" val="202230454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807217026"/>
                    </a:ext>
                  </a:extLst>
                </a:gridCol>
                <a:gridCol w="3833716">
                  <a:extLst>
                    <a:ext uri="{9D8B030D-6E8A-4147-A177-3AD203B41FA5}">
                      <a16:colId xmlns:a16="http://schemas.microsoft.com/office/drawing/2014/main" val="3272914360"/>
                    </a:ext>
                  </a:extLst>
                </a:gridCol>
                <a:gridCol w="1566283">
                  <a:extLst>
                    <a:ext uri="{9D8B030D-6E8A-4147-A177-3AD203B41FA5}">
                      <a16:colId xmlns:a16="http://schemas.microsoft.com/office/drawing/2014/main" val="991979808"/>
                    </a:ext>
                  </a:extLst>
                </a:gridCol>
              </a:tblGrid>
              <a:tr h="5798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№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Назва розділу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Номери полів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№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Назва розділу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Номери полів</a:t>
                      </a:r>
                      <a:endParaRPr lang="uk-UA" sz="24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30689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сторони договору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12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сторони договору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–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319467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деталі </a:t>
                      </a:r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заявки</a:t>
                      </a: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– 20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73552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деталі </a:t>
                      </a:r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договору</a:t>
                      </a: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– </a:t>
                      </a:r>
                      <a:r>
                        <a:rPr lang="uk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деталі договору</a:t>
                      </a:r>
                      <a:endParaRPr lang="uk-U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16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872915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деталі </a:t>
                      </a:r>
                      <a:r>
                        <a:rPr lang="uk-U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операції</a:t>
                      </a: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– 43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фіксацією деталей індексу</a:t>
                      </a: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–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uk-UA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83153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деталі </a:t>
                      </a: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опціону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</a:t>
                      </a: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деталі </a:t>
                      </a: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опціону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US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40</a:t>
                      </a:r>
                      <a:endParaRPr lang="uk-UA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400477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профіль постачання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 </a:t>
                      </a: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профіль постачання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</a:t>
                      </a:r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44</a:t>
                      </a:r>
                      <a:endParaRPr lang="uk-UA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354360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життєвий цикл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uk-UA" sz="2800" b="1" dirty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життєвий цикл</a:t>
                      </a: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lang="uk-UA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7141589"/>
                  </a:ext>
                </a:extLst>
              </a:tr>
            </a:tbl>
          </a:graphicData>
        </a:graphic>
      </p:graphicFrame>
      <p:sp>
        <p:nvSpPr>
          <p:cNvPr id="2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40548" y="1273967"/>
            <a:ext cx="5716088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ДОДАТОК 1 МІСТИТЬ 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 ГРУП ПОЛІВ   ДАНИХ ПРО: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0514" y="1754114"/>
            <a:ext cx="2706915" cy="4428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ГРУП ПОЛІВ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6068706" y="1269000"/>
            <a:ext cx="5716088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ДОДАТОК 2 МІСТИТЬ 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7 ГРУП ПОЛІВ   ДАНИХ ПРО: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4794" y="1762156"/>
            <a:ext cx="2706915" cy="4428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ГРУП ПОЛІВ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8362280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00428F"/>
                </a:solidFill>
                <a:latin typeface="Calibri" panose="020F0502020204030204" pitchFamily="34" charset="0"/>
              </a:rPr>
              <a:t>ДОДАТОК 4			</a:t>
            </a:r>
            <a:endParaRPr lang="uk-UA" sz="4400" b="1" dirty="0">
              <a:solidFill>
                <a:srgbClr val="00428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30235"/>
              </p:ext>
            </p:extLst>
          </p:nvPr>
        </p:nvGraphicFramePr>
        <p:xfrm>
          <a:off x="488582" y="2636316"/>
          <a:ext cx="10576212" cy="3773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00">
                  <a:extLst>
                    <a:ext uri="{9D8B030D-6E8A-4147-A177-3AD203B41FA5}">
                      <a16:colId xmlns:a16="http://schemas.microsoft.com/office/drawing/2014/main" val="936752143"/>
                    </a:ext>
                  </a:extLst>
                </a:gridCol>
                <a:gridCol w="6821912">
                  <a:extLst>
                    <a:ext uri="{9D8B030D-6E8A-4147-A177-3AD203B41FA5}">
                      <a16:colId xmlns:a16="http://schemas.microsoft.com/office/drawing/2014/main" val="310951046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22304547"/>
                    </a:ext>
                  </a:extLst>
                </a:gridCol>
              </a:tblGrid>
              <a:tr h="57981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№</a:t>
                      </a:r>
                      <a:endParaRPr lang="uk-UA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Назва розділу</a:t>
                      </a:r>
                      <a:endParaRPr lang="uk-UA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Номери полів</a:t>
                      </a:r>
                      <a:endParaRPr lang="uk-UA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0" marT="108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430689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Загальні дані документа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1 - 6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0319467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3200" b="1" i="0" u="none" strike="noStrike" kern="1200" dirty="0" smtClean="0">
                          <a:solidFill>
                            <a:srgbClr val="00428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uk-UA" sz="3200" b="1" i="0" u="none" strike="noStrike" kern="1200" dirty="0">
                        <a:solidFill>
                          <a:srgbClr val="00428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Процеси вторинного розподілу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7 - 19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73552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3200" b="1" i="0" u="none" strike="noStrike" kern="1200" dirty="0" smtClean="0">
                          <a:solidFill>
                            <a:srgbClr val="00428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uk-UA" sz="3200" b="1" i="0" u="none" strike="noStrike" kern="1200" dirty="0">
                        <a:solidFill>
                          <a:srgbClr val="00428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життєвий цикл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872915"/>
                  </a:ext>
                </a:extLst>
              </a:tr>
              <a:tr h="40395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3200" b="1" i="0" u="none" strike="noStrike" kern="1200" dirty="0" smtClean="0">
                          <a:solidFill>
                            <a:srgbClr val="00428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uk-UA" sz="3200" b="1" i="0" u="none" strike="noStrike" kern="1200" dirty="0">
                        <a:solidFill>
                          <a:srgbClr val="00428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 кількість і ціну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21 - 27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483153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3200" b="1" i="0" u="none" strike="noStrike" kern="1200" dirty="0" smtClean="0">
                          <a:solidFill>
                            <a:srgbClr val="00428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endParaRPr lang="uk-UA" sz="3200" b="1" i="0" u="none" strike="noStrike" kern="1200" dirty="0">
                        <a:solidFill>
                          <a:srgbClr val="00428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Ідентифікація точки системи та учасника ринку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28 - 34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400477"/>
                  </a:ext>
                </a:extLst>
              </a:tr>
              <a:tr h="41282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3200" b="1" i="0" u="none" strike="noStrike" kern="1200" dirty="0" smtClean="0">
                          <a:solidFill>
                            <a:srgbClr val="00428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uk-UA" sz="3200" b="1" i="0" u="none" strike="noStrike" kern="1200" dirty="0">
                        <a:solidFill>
                          <a:srgbClr val="00428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R="72000" marT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Дані, застосовні тільки до вторинних розподілів</a:t>
                      </a:r>
                      <a:endParaRPr lang="uk-UA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35 - 43</a:t>
                      </a:r>
                    </a:p>
                  </a:txBody>
                  <a:tcPr marL="6350" marR="6350" marT="36000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354360"/>
                  </a:ext>
                </a:extLst>
              </a:tr>
            </a:tbl>
          </a:graphicData>
        </a:graphic>
      </p:graphicFrame>
      <p:sp>
        <p:nvSpPr>
          <p:cNvPr id="2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40548" y="1273967"/>
            <a:ext cx="9832246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ДОДАТОК 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ІСТИТЬ 7 ГРУП ПОЛІВ    ДАНИХ ПРО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(для </a:t>
            </a: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вторинного розподілу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):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003213" y="1330156"/>
            <a:ext cx="2706915" cy="4428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ГРУП ПОЛІВ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6794" y="2637000"/>
            <a:ext cx="7678953" cy="3672000"/>
          </a:xfrm>
          <a:prstGeom prst="roundRect">
            <a:avLst>
              <a:gd name="adj" fmla="val 668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КОНТАКТ-ЦЕНТР </a:t>
            </a:r>
            <a:br>
              <a:rPr lang="uk-UA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ПІДТРИМКИ </a:t>
            </a:r>
          </a:p>
          <a:p>
            <a:pPr algn="l">
              <a:lnSpc>
                <a:spcPct val="90000"/>
              </a:lnSpc>
            </a:pPr>
            <a:r>
              <a:rPr lang="uk-UA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ЗАМОВНИКІВ ПОСЛУГ</a:t>
            </a:r>
          </a:p>
          <a:p>
            <a:pPr algn="l"/>
            <a:endParaRPr lang="uk-UA" sz="20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Графік роботи: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робочі дні – з 08:00 до 22:00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вихідні дні – з 10:00 до 19:00</a:t>
            </a:r>
            <a:endParaRPr lang="en-US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uk-UA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+ 38 (044) 239-77-77 (резиденти)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+ 38 (044) 298-64-64</a:t>
            </a:r>
            <a:r>
              <a:rPr lang="uk-UA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(резиденти)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+ 38 (044) 239-78-43 (нерезиденти)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0" i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iplatforma@tsoua.com</a:t>
            </a:r>
            <a:endParaRPr lang="uk-UA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505841" y="344849"/>
            <a:ext cx="2062953" cy="654122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КОНТАКТИ</a:t>
            </a:r>
            <a:endParaRPr lang="uk-UA" sz="3200" b="1" dirty="0">
              <a:latin typeface="Calibri" panose="020F0502020204030204" pitchFamily="34" charset="0"/>
            </a:endParaRPr>
          </a:p>
        </p:txBody>
      </p:sp>
      <p:pic>
        <p:nvPicPr>
          <p:cNvPr id="7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69538"/>
              </p:ext>
            </p:extLst>
          </p:nvPr>
        </p:nvGraphicFramePr>
        <p:xfrm>
          <a:off x="470514" y="2205000"/>
          <a:ext cx="8938280" cy="293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758">
                  <a:extLst>
                    <a:ext uri="{9D8B030D-6E8A-4147-A177-3AD203B41FA5}">
                      <a16:colId xmlns:a16="http://schemas.microsoft.com/office/drawing/2014/main" val="3256322232"/>
                    </a:ext>
                  </a:extLst>
                </a:gridCol>
                <a:gridCol w="8150522">
                  <a:extLst>
                    <a:ext uri="{9D8B030D-6E8A-4147-A177-3AD203B41FA5}">
                      <a16:colId xmlns:a16="http://schemas.microsoft.com/office/drawing/2014/main" val="4136410441"/>
                    </a:ext>
                  </a:extLst>
                </a:gridCol>
              </a:tblGrid>
              <a:tr h="93386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FFB81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uk-U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Передача даних учасниками ринку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3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161414"/>
                  </a:ext>
                </a:extLst>
              </a:tr>
              <a:tr h="933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FFB81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uk-UA" sz="3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uk-UA" sz="3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Підключення до</a:t>
                      </a:r>
                      <a:r>
                        <a:rPr lang="uk-UA" sz="36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Платформи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endParaRPr lang="uk-UA" sz="3600" b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594546"/>
                  </a:ext>
                </a:extLst>
              </a:tr>
              <a:tr h="925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FFB81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uk-UA" sz="3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uk-UA" sz="3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Додатки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1, 2 та 4 до </a:t>
                      </a:r>
                      <a:r>
                        <a:rPr lang="uk-UA" sz="3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постанови</a:t>
                      </a:r>
                      <a:r>
                        <a:rPr lang="uk-UA" sz="3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№ 618 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uk-UA" sz="3600" b="1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295433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4618280" cy="948448"/>
          </a:xfrm>
          <a:prstGeom prst="roundRect">
            <a:avLst>
              <a:gd name="adj" fmla="val 0"/>
            </a:avLst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ПЛАН ЗУСТРІЧІ</a:t>
            </a:r>
            <a:endParaRPr lang="uk-UA" sz="5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794" y="5641525"/>
            <a:ext cx="4392000" cy="109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>
              <a:lnSpc>
                <a:spcPct val="85000"/>
              </a:lnSpc>
            </a:pPr>
            <a:r>
              <a:rPr lang="uk-UA" sz="1100" b="1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Застереження (</a:t>
            </a:r>
            <a:r>
              <a:rPr lang="uk-UA" sz="11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дисклеймер</a:t>
            </a:r>
            <a:r>
              <a:rPr lang="uk-UA" sz="11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</a:t>
            </a:r>
          </a:p>
          <a:p>
            <a:pPr defTabSz="1219169" hangingPunct="0">
              <a:lnSpc>
                <a:spcPct val="85000"/>
              </a:lnSpc>
            </a:pP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Інформація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що вказана на слайдах </a:t>
            </a: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цієї 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презентації, надається виключно для ілюстративних цілей та не є будь-якою формою поради або консультації зі сторони ТОВ «Оператор ГТС України» щодо прийняття рішень учасниками оптового енергетичного ринку або іншими особами при </a:t>
            </a: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роботі з інформацією при передачі даних та/або 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 інших випадках</a:t>
            </a:r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0794" y="5736894"/>
            <a:ext cx="3672000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>
              <a:lnSpc>
                <a:spcPct val="85000"/>
              </a:lnSpc>
            </a:pP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ТОВ 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«Оператор ГТС України» не несе відповідальності за наслідки використання інформації на слайдах </a:t>
            </a: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цієї 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презентації, </a:t>
            </a:r>
            <a:r>
              <a:rPr lang="uk-UA" sz="1100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перед </a:t>
            </a:r>
            <a:r>
              <a:rPr lang="uk-UA" sz="1100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учасниками оптового енергетичного ринку або будь-якими іншими особами.</a:t>
            </a:r>
            <a:endParaRPr lang="ru-UA" sz="1100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65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B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00AA-A862-BA56-2262-637B9A97CAF7}"/>
              </a:ext>
            </a:extLst>
          </p:cNvPr>
          <p:cNvSpPr txBox="1"/>
          <p:nvPr/>
        </p:nvSpPr>
        <p:spPr>
          <a:xfrm>
            <a:off x="4134794" y="1701000"/>
            <a:ext cx="3924000" cy="789960"/>
          </a:xfrm>
          <a:prstGeom prst="rect">
            <a:avLst/>
          </a:prstGeom>
          <a:solidFill>
            <a:srgbClr val="00428F"/>
          </a:solidFill>
          <a:ln w="12700" cap="flat">
            <a:solidFill>
              <a:srgbClr val="2A5F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ЧАСТИНА 1</a:t>
            </a:r>
            <a:endParaRPr lang="ru-UA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5514C-769B-EF38-8568-501036A2ED86}"/>
              </a:ext>
            </a:extLst>
          </p:cNvPr>
          <p:cNvSpPr txBox="1"/>
          <p:nvPr/>
        </p:nvSpPr>
        <p:spPr>
          <a:xfrm>
            <a:off x="876798" y="3155710"/>
            <a:ext cx="10439993" cy="17132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ПЕРЕДАЧА ДАНИХ </a:t>
            </a:r>
          </a:p>
          <a:p>
            <a:pPr algn="ctr" defTabSz="1219169" hangingPunct="0"/>
            <a: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УЧАСНИКАМИ РИНКУ</a:t>
            </a:r>
            <a:endParaRPr lang="uk-UA" sz="5400" b="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5803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2430481" y="1190574"/>
            <a:ext cx="590374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Згідно з календарем засідань НКРЕКП та відповідних матеріалів, розміщених на сайті НКРЕКП, Регулятор планує включити ОГТСУ до Реєстру АПД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7282280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00428F"/>
                </a:solidFill>
                <a:latin typeface="Calibri" panose="020F0502020204030204" pitchFamily="34" charset="0"/>
              </a:rPr>
              <a:t>КЛЮЧОВІ ДАТИ</a:t>
            </a:r>
            <a:endParaRPr lang="uk-UA" sz="4400" b="1" dirty="0">
              <a:solidFill>
                <a:srgbClr val="00428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FFB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8782211" y="2422876"/>
            <a:ext cx="3347868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Постанова НКРЕКП</a:t>
            </a:r>
          </a:p>
          <a:p>
            <a:pPr>
              <a:lnSpc>
                <a:spcPct val="85000"/>
              </a:lnSpc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 27.12.2023 № 2613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 затвердження Порядку набуття, призупинення і припинення статусу адміністратора передачі даних»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: скругленные углы 3">
            <a:extLst>
              <a:ext uri="{FF2B5EF4-FFF2-40B4-BE49-F238E27FC236}">
                <a16:creationId xmlns:a16="http://schemas.microsoft.com/office/drawing/2014/main" id="{8373D908-C708-FF4C-68C9-CBB50ED73823}"/>
              </a:ext>
            </a:extLst>
          </p:cNvPr>
          <p:cNvSpPr/>
          <p:nvPr/>
        </p:nvSpPr>
        <p:spPr>
          <a:xfrm>
            <a:off x="8782211" y="1467643"/>
            <a:ext cx="3061867" cy="766826"/>
          </a:xfrm>
          <a:prstGeom prst="roundRect">
            <a:avLst>
              <a:gd name="adj" fmla="val 6233"/>
            </a:avLst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НОРМАТИВНІ ДОКУМЕНТИ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8960" y="4356000"/>
            <a:ext cx="334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Calibri" panose="020F0502020204030204" pitchFamily="34" charset="0"/>
              </a:rPr>
              <a:t>Адміністратор передачі даних (далі - АПД) ─ </a:t>
            </a:r>
            <a:r>
              <a:rPr lang="uk-UA" sz="1600" dirty="0" smtClean="0">
                <a:latin typeface="Calibri" panose="020F0502020204030204" pitchFamily="34" charset="0"/>
              </a:rPr>
              <a:t>особа, яка на підставі договору про передачу даних з учасником оптового енергетичного ринку відповідає за збір, агрегацію та подання Регулятору інформації про здійснені учасником ринку господарсько-торговельні операції про оптові енергетичні продукти</a:t>
            </a:r>
            <a:endParaRPr lang="uk-UA" sz="1600" dirty="0"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794" y="1226404"/>
            <a:ext cx="1907975" cy="4824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.06.2024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2424359" y="3420000"/>
            <a:ext cx="590374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Набирає чинності Порядок </a:t>
            </a:r>
            <a:b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подання інформації про здійснені господарсько-торговельні операції, пов’язані з оптовими енергетичними продуктами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557" y="3420000"/>
            <a:ext cx="1907975" cy="4824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02.07.2024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5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2481815" y="5507900"/>
            <a:ext cx="5702979" cy="1008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5000"/>
              </a:lnSpc>
            </a:pPr>
            <a:r>
              <a:rPr lang="uk-UA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Запуск </a:t>
            </a:r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Платформи передачі даних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9557" y="5485678"/>
            <a:ext cx="1907975" cy="4824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02.07.2024</a:t>
            </a:r>
            <a:endParaRPr lang="uk-UA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3" y="320552"/>
            <a:ext cx="8051643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ОБОВ’ЯЗКИ</a:t>
            </a:r>
            <a:endParaRPr lang="uk-UA" sz="4400" b="1" dirty="0">
              <a:solidFill>
                <a:srgbClr val="0042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31883"/>
              </p:ext>
            </p:extLst>
          </p:nvPr>
        </p:nvGraphicFramePr>
        <p:xfrm>
          <a:off x="451593" y="1268415"/>
          <a:ext cx="8141293" cy="5001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1252">
                  <a:extLst>
                    <a:ext uri="{9D8B030D-6E8A-4147-A177-3AD203B41FA5}">
                      <a16:colId xmlns:a16="http://schemas.microsoft.com/office/drawing/2014/main" val="9185238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3229922"/>
                    </a:ext>
                  </a:extLst>
                </a:gridCol>
                <a:gridCol w="3781761">
                  <a:extLst>
                    <a:ext uri="{9D8B030D-6E8A-4147-A177-3AD203B41FA5}">
                      <a16:colId xmlns:a16="http://schemas.microsoft.com/office/drawing/2014/main" val="3946418623"/>
                    </a:ext>
                  </a:extLst>
                </a:gridCol>
              </a:tblGrid>
              <a:tr h="827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ОБОВ’ЯЗКИ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АДМІНІСТРАТОРА ПЛАТФОРМИ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1" dirty="0" smtClean="0">
                        <a:solidFill>
                          <a:srgbClr val="00428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ОБОВ’ЯЗКИ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 smtClean="0">
                          <a:solidFill>
                            <a:srgbClr val="00428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УЧАСНИКІВ РИНКУ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278190"/>
                  </a:ext>
                </a:extLst>
              </a:tr>
              <a:tr h="2583369">
                <a:tc>
                  <a:txBody>
                    <a:bodyPr/>
                    <a:lstStyle/>
                    <a:p>
                      <a:pPr marL="0" marR="0" lvl="0" indent="36195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забезпечувати ІТ-рішення для формування звітності (додатки 1, 2 та 4 Постанови НКРЕКП від 27.03.2024</a:t>
                      </a:r>
                      <a:b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№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18), контроль коректності заповнення полів, своєчасну передачу даних Регулятору</a:t>
                      </a:r>
                    </a:p>
                    <a:p>
                      <a:pPr marL="0" marR="0" lvl="0" indent="361950" algn="just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uk-UA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361950" algn="just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Платформа Адміністратора передачі даних має постійно відповідати </a:t>
                      </a: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технічним та організаційним вимогам, передбаченим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Постановою НКРЕКП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від</a:t>
                      </a: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27.12.2023 № 2613</a:t>
                      </a:r>
                    </a:p>
                    <a:p>
                      <a:pPr marL="0" indent="361950" algn="just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361950" algn="just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надавати учасникам</a:t>
                      </a: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ОЕР </a:t>
                      </a:r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</a:t>
                      </a: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 Платформи передачі даних </a:t>
                      </a:r>
                      <a:b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18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підставі відповідного договору</a:t>
                      </a:r>
                      <a:endParaRPr lang="uk-UA" sz="18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20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5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uk-U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Надавати</a:t>
                      </a:r>
                      <a:r>
                        <a:rPr lang="uk-UA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Регулятору звітність щодо:</a:t>
                      </a: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договорів купівлі-продажу природного газу на товарній біржі</a:t>
                      </a: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1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договорів купівлі-продажу природного газу поза товарною </a:t>
                      </a:r>
                      <a:r>
                        <a:rPr lang="uk-UA" sz="18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біржею</a:t>
                      </a:r>
                      <a:endParaRPr lang="uk-UA" sz="1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1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uk-UA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договорів транспортування природного газу у частині передачі потужності іншому ЗПТ (вторинний розподіл)</a:t>
                      </a:r>
                    </a:p>
                    <a:p>
                      <a:pPr marL="0" indent="357188">
                        <a:lnSpc>
                          <a:spcPct val="85000"/>
                        </a:lnSpc>
                        <a:buFont typeface="Wingdings" panose="05000000000000000000" pitchFamily="2" charset="2"/>
                        <a:buChar char="§"/>
                      </a:pPr>
                      <a:endParaRPr lang="uk-U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85953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FFB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pic>
        <p:nvPicPr>
          <p:cNvPr id="11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82211" y="2422876"/>
            <a:ext cx="3347868" cy="1977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Постанова НКРЕКП 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 27.03.2024 N 618 </a:t>
            </a:r>
            <a:b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«Про затвердження </a:t>
            </a:r>
            <a:b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Порядку подання інформації про здійснені господарсько-торговельні операції, </a:t>
            </a:r>
            <a:b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пов’язані з оптовими енергетичними продуктами»</a:t>
            </a:r>
          </a:p>
        </p:txBody>
      </p:sp>
      <p:sp>
        <p:nvSpPr>
          <p:cNvPr id="13" name="Прямоугольник: скругленные углы 3">
            <a:extLst>
              <a:ext uri="{FF2B5EF4-FFF2-40B4-BE49-F238E27FC236}">
                <a16:creationId xmlns:a16="http://schemas.microsoft.com/office/drawing/2014/main" id="{8373D908-C708-FF4C-68C9-CBB50ED73823}"/>
              </a:ext>
            </a:extLst>
          </p:cNvPr>
          <p:cNvSpPr/>
          <p:nvPr/>
        </p:nvSpPr>
        <p:spPr>
          <a:xfrm>
            <a:off x="8782211" y="1467643"/>
            <a:ext cx="3061867" cy="766826"/>
          </a:xfrm>
          <a:prstGeom prst="roundRect">
            <a:avLst>
              <a:gd name="adj" fmla="val 6233"/>
            </a:avLst>
          </a:prstGeom>
          <a:solidFill>
            <a:srgbClr val="FFB81D"/>
          </a:solidFill>
          <a:ln>
            <a:solidFill>
              <a:srgbClr val="FFB8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80000"/>
              </a:lnSpc>
            </a:pPr>
            <a:r>
              <a:rPr lang="uk-UA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НОРМАТИВНІ ДОКУМЕНТИ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DB338BD2-C583-6300-0CFD-9500FC40B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44915"/>
              </p:ext>
            </p:extLst>
          </p:nvPr>
        </p:nvGraphicFramePr>
        <p:xfrm>
          <a:off x="552794" y="1197000"/>
          <a:ext cx="11062950" cy="541625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3981871963"/>
                    </a:ext>
                  </a:extLst>
                </a:gridCol>
                <a:gridCol w="2998951">
                  <a:extLst>
                    <a:ext uri="{9D8B030D-6E8A-4147-A177-3AD203B41FA5}">
                      <a16:colId xmlns:a16="http://schemas.microsoft.com/office/drawing/2014/main" val="2162466322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492199460"/>
                    </a:ext>
                  </a:extLst>
                </a:gridCol>
                <a:gridCol w="3239999">
                  <a:extLst>
                    <a:ext uri="{9D8B030D-6E8A-4147-A177-3AD203B41FA5}">
                      <a16:colId xmlns:a16="http://schemas.microsoft.com/office/drawing/2014/main" val="3619289797"/>
                    </a:ext>
                  </a:extLst>
                </a:gridCol>
              </a:tblGrid>
              <a:tr h="966576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en-US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ТИП</a:t>
                      </a:r>
                      <a:endParaRPr lang="ru-RU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ru-RU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ПІДТИП</a:t>
                      </a:r>
                      <a:endParaRPr lang="ru-RU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ru-RU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НОМЕР ДОДАТКУ</a:t>
                      </a:r>
                      <a:endParaRPr lang="ru-RU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ru-RU" sz="2800" b="1" u="none" strike="noStrike" kern="0" cap="none" spc="3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ХТО ФОРМУЄ ТА ПЕРЕДАЄ ІНФОРМАЦІЮ</a:t>
                      </a:r>
                      <a:endParaRPr lang="ru-RU" sz="2800" b="1" u="none" strike="noStrike" kern="0" cap="none" spc="3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166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37656"/>
                  </a:ext>
                </a:extLst>
              </a:tr>
              <a:tr h="636234">
                <a:tc rowSpan="2"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Договори</a:t>
                      </a:r>
                    </a:p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купівлі-продажу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стандартні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Учасник формує</a:t>
                      </a:r>
                      <a:endParaRPr lang="en-US" sz="2000" u="none" strike="noStrike" kern="1200" cap="none" spc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АПД передає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494376"/>
                  </a:ext>
                </a:extLst>
              </a:tr>
              <a:tr h="601042">
                <a:tc vMerge="1">
                  <a:txBody>
                    <a:bodyPr/>
                    <a:lstStyle/>
                    <a:p>
                      <a:pPr marL="0" marR="0" lvl="0" indent="920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u="none" strike="noStrike" kern="1200" cap="none" spc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нестандартні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Учасник формує </a:t>
                      </a:r>
                      <a:endParaRPr lang="en-US" sz="2000" u="none" strike="noStrike" kern="1200" cap="none" spc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АПД передає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632496"/>
                  </a:ext>
                </a:extLst>
              </a:tr>
              <a:tr h="657105">
                <a:tc rowSpan="2"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Розподіл потужності</a:t>
                      </a:r>
                      <a:r>
                        <a:rPr lang="en-US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точках міждержавного з’єднання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первинний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Оператор формує і передає</a:t>
                      </a:r>
                    </a:p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1800" i="1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8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учасники</a:t>
                      </a:r>
                      <a:r>
                        <a:rPr lang="uk-UA" sz="1800" i="1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800" i="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залучаються)</a:t>
                      </a:r>
                      <a:endParaRPr lang="uk-UA" sz="180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05181"/>
                  </a:ext>
                </a:extLst>
              </a:tr>
              <a:tr h="601042">
                <a:tc vMerge="1">
                  <a:txBody>
                    <a:bodyPr/>
                    <a:lstStyle/>
                    <a:p>
                      <a:pPr marL="0" indent="92075" algn="l" defTabSz="914400" rtl="0" eaLnBrk="1" fontAlgn="b" latinLnBrk="0" hangingPunct="1"/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вторинний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Учасник формує</a:t>
                      </a:r>
                      <a:endParaRPr lang="en-US" sz="2000" u="none" strike="noStrike" kern="1200" cap="none" spc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АПД передає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374108"/>
                  </a:ext>
                </a:extLst>
              </a:tr>
              <a:tr h="672866">
                <a:tc rowSpan="2"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Фундаментальні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дані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номінації, алокації, потужності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7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Оператор формує і передає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144975"/>
                  </a:ext>
                </a:extLst>
              </a:tr>
              <a:tr h="458635">
                <a:tc vMerge="1">
                  <a:txBody>
                    <a:bodyPr/>
                    <a:lstStyle/>
                    <a:p>
                      <a:pPr marL="0" indent="92075" algn="l" defTabSz="914400" rtl="0" eaLnBrk="1" fontAlgn="b" latinLnBrk="0" hangingPunct="1"/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номінації, алокації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8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Оператор формує і передає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09867"/>
                  </a:ext>
                </a:extLst>
              </a:tr>
              <a:tr h="701199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Інформація </a:t>
                      </a:r>
                      <a:r>
                        <a:rPr lang="uk-UA" sz="2000" u="none" strike="noStrike" kern="1200" cap="none" spc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Оператора газосховищ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потужності, </a:t>
                      </a:r>
                      <a:r>
                        <a:rPr lang="uk-UA" sz="20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алокації, </a:t>
                      </a: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обсяг</a:t>
                      </a:r>
                      <a:r>
                        <a:rPr lang="uk-UA" sz="2000" u="none" strike="noStrike" kern="1200" cap="none" spc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газу в ПСГ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2075" algn="l" defTabSz="914400" rtl="0" eaLnBrk="1" fontAlgn="b" latinLnBrk="0" hangingPunct="1">
                        <a:lnSpc>
                          <a:spcPct val="85000"/>
                        </a:lnSpc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Додаток 9</a:t>
                      </a:r>
                      <a:endParaRPr lang="uk-UA" sz="20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635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u="none" strike="noStrike" kern="1200" cap="none" spc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Оператор газосховищ   формує та АПД передає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353896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3" y="320552"/>
            <a:ext cx="8866281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4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ОБСЯГ ДАНИХ, ЩО ПІДЛЯГАЄ ПЕРЕДАЧІ</a:t>
            </a:r>
          </a:p>
        </p:txBody>
      </p:sp>
      <p:pic>
        <p:nvPicPr>
          <p:cNvPr id="9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B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13100AA-A862-BA56-2262-637B9A97CAF7}"/>
              </a:ext>
            </a:extLst>
          </p:cNvPr>
          <p:cNvSpPr txBox="1"/>
          <p:nvPr/>
        </p:nvSpPr>
        <p:spPr>
          <a:xfrm>
            <a:off x="4134794" y="1701000"/>
            <a:ext cx="3924000" cy="789960"/>
          </a:xfrm>
          <a:prstGeom prst="rect">
            <a:avLst/>
          </a:prstGeom>
          <a:solidFill>
            <a:srgbClr val="00428F"/>
          </a:solidFill>
          <a:ln w="12700" cap="flat">
            <a:solidFill>
              <a:srgbClr val="2A5FA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ЧАСТИНА 2</a:t>
            </a:r>
            <a:endParaRPr lang="ru-UA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5514C-769B-EF38-8568-501036A2ED86}"/>
              </a:ext>
            </a:extLst>
          </p:cNvPr>
          <p:cNvSpPr txBox="1"/>
          <p:nvPr/>
        </p:nvSpPr>
        <p:spPr>
          <a:xfrm>
            <a:off x="876798" y="3285000"/>
            <a:ext cx="10439993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uk-UA" sz="5400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ПІДКЛЮЧЕННЯ ДО ПЛАТФОРМИ</a:t>
            </a:r>
            <a:endParaRPr lang="uk-UA" sz="5400" b="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9435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81012" y="1468800"/>
            <a:ext cx="775662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ДЛЯ УКЛАДАННЯ 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ДОГОВОРУ </a:t>
            </a:r>
            <a:b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ЗАМОВНИК НАДАЄ АДМІНІСТРАТОРУ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5374952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ДОГОВІР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004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/>
          </a:p>
        </p:txBody>
      </p:sp>
      <p:sp>
        <p:nvSpPr>
          <p:cNvPr id="7" name="TextBox 6"/>
          <p:cNvSpPr txBox="1"/>
          <p:nvPr/>
        </p:nvSpPr>
        <p:spPr>
          <a:xfrm>
            <a:off x="8805886" y="1468800"/>
            <a:ext cx="3347868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Договір про надання послуг передачі даних</a:t>
            </a:r>
          </a:p>
          <a:p>
            <a:pPr>
              <a:lnSpc>
                <a:spcPct val="80000"/>
              </a:lnSpc>
            </a:pPr>
            <a:endParaRPr lang="uk-UA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публічний договір та договір приєднання</a:t>
            </a:r>
            <a:endParaRPr lang="uk-UA" sz="2400" kern="100" dirty="0" smtClean="0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uk-UA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560794" y="3213000"/>
            <a:ext cx="5260413" cy="1192542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400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ригінал заяви-приєднання </a:t>
            </a:r>
          </a:p>
          <a:p>
            <a:pPr>
              <a:lnSpc>
                <a:spcPct val="90000"/>
              </a:lnSpc>
            </a:pPr>
            <a: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 договору про надання послуг </a:t>
            </a:r>
            <a:b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передачі даних</a:t>
            </a:r>
            <a:endParaRPr lang="uk-UA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500728" y="3213000"/>
            <a:ext cx="916066" cy="50721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01</a:t>
            </a:r>
            <a:endParaRPr lang="ru-RU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560794" y="5049870"/>
            <a:ext cx="5250793" cy="157957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400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Скановану копію документів, </a:t>
            </a:r>
          </a:p>
          <a:p>
            <a:pPr>
              <a:lnSpc>
                <a:spcPct val="90000"/>
              </a:lnSpc>
            </a:pPr>
            <a: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 підтверджують повноваження </a:t>
            </a:r>
          </a:p>
          <a:p>
            <a:pPr>
              <a:lnSpc>
                <a:spcPct val="90000"/>
              </a:lnSpc>
            </a:pPr>
            <a: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осіб вчиняти правочини, </a:t>
            </a:r>
          </a:p>
          <a:p>
            <a:pPr>
              <a:lnSpc>
                <a:spcPct val="90000"/>
              </a:lnSpc>
            </a:pPr>
            <a:r>
              <a:rPr lang="uk-UA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 commercial@tsoua.com</a:t>
            </a:r>
            <a:endParaRPr lang="uk-UA" sz="2400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526968" y="5052831"/>
            <a:ext cx="817826" cy="53938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0</a:t>
            </a:r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endParaRPr lang="ru-RU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82D4EF-98A4-6D3D-505F-8E111138A8FC}"/>
              </a:ext>
            </a:extLst>
          </p:cNvPr>
          <p:cNvSpPr/>
          <p:nvPr/>
        </p:nvSpPr>
        <p:spPr>
          <a:xfrm>
            <a:off x="481012" y="1468800"/>
            <a:ext cx="7756621" cy="1872000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ДЛЯ ПІДКЛЮЧЕННЯ ДО ПЛАТФОРМИ </a:t>
            </a:r>
          </a:p>
          <a:p>
            <a:pPr>
              <a:lnSpc>
                <a:spcPct val="90000"/>
              </a:lnSpc>
            </a:pPr>
            <a:r>
              <a:rPr lang="uk-UA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УЧАСНИК НАДАЄ 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АДМІНІСТРАТОРУ</a:t>
            </a:r>
            <a:endParaRPr lang="uk-UA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id="{E31B0A94-378B-B6C3-C063-A83D37337172}"/>
              </a:ext>
            </a:extLst>
          </p:cNvPr>
          <p:cNvSpPr/>
          <p:nvPr/>
        </p:nvSpPr>
        <p:spPr>
          <a:xfrm>
            <a:off x="470514" y="320552"/>
            <a:ext cx="8216286" cy="654122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ПІДКЛЮЧЕННЯ</a:t>
            </a:r>
            <a:r>
              <a:rPr lang="uk-UA" sz="4400" b="1" dirty="0">
                <a:ln>
                  <a:solidFill>
                    <a:schemeClr val="tx1">
                      <a:alpha val="52000"/>
                    </a:schemeClr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ДО ПЛАТФОРМИ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48960" y="14766"/>
            <a:ext cx="3504794" cy="6843234"/>
          </a:xfrm>
          <a:prstGeom prst="rect">
            <a:avLst/>
          </a:prstGeom>
          <a:noFill/>
          <a:ln w="76200">
            <a:solidFill>
              <a:srgbClr val="004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A23DA9-187A-5CFA-42AF-D2126F048E82}"/>
              </a:ext>
            </a:extLst>
          </p:cNvPr>
          <p:cNvSpPr/>
          <p:nvPr/>
        </p:nvSpPr>
        <p:spPr>
          <a:xfrm>
            <a:off x="8686800" y="1197001"/>
            <a:ext cx="3490028" cy="5660999"/>
          </a:xfrm>
          <a:prstGeom prst="rect">
            <a:avLst/>
          </a:prstGeom>
          <a:solidFill>
            <a:srgbClr val="00428F"/>
          </a:solidFill>
          <a:ln>
            <a:solidFill>
              <a:srgbClr val="0042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ru-UA" dirty="0"/>
          </a:p>
        </p:txBody>
      </p:sp>
      <p:sp>
        <p:nvSpPr>
          <p:cNvPr id="7" name="TextBox 6"/>
          <p:cNvSpPr txBox="1"/>
          <p:nvPr/>
        </p:nvSpPr>
        <p:spPr>
          <a:xfrm>
            <a:off x="8805886" y="1468800"/>
            <a:ext cx="334786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Що таке Платформа передачі даних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 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uk-UA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uk-UA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560794" y="2637000"/>
            <a:ext cx="6336000" cy="1192542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000" b="1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Повідомлення </a:t>
            </a:r>
            <a:r>
              <a:rPr lang="uk-UA" sz="2000" b="1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 </a:t>
            </a:r>
            <a:r>
              <a:rPr lang="uk-UA" sz="2000" b="1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створення користувача</a:t>
            </a:r>
            <a:r>
              <a:rPr lang="uk-UA" sz="2000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kern="1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формою Додатку </a:t>
            </a: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до Договору</a:t>
            </a:r>
            <a:endParaRPr lang="uk-UA" sz="2000" kern="1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500728" y="2637000"/>
            <a:ext cx="916066" cy="50721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01</a:t>
            </a:r>
            <a:endParaRPr lang="ru-RU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: скругленные углы 8">
            <a:extLst>
              <a:ext uri="{FF2B5EF4-FFF2-40B4-BE49-F238E27FC236}">
                <a16:creationId xmlns:a16="http://schemas.microsoft.com/office/drawing/2014/main" id="{4FEECD97-8013-EFBB-F63A-61365E4ECCDA}"/>
              </a:ext>
            </a:extLst>
          </p:cNvPr>
          <p:cNvSpPr/>
          <p:nvPr/>
        </p:nvSpPr>
        <p:spPr>
          <a:xfrm>
            <a:off x="1560794" y="3429000"/>
            <a:ext cx="6048000" cy="157957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uk-UA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Довіреність</a:t>
            </a:r>
            <a:r>
              <a:rPr lang="uk-U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право доступу </a:t>
            </a:r>
            <a:r>
              <a:rPr lang="uk-U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</a:t>
            </a:r>
            <a:r>
              <a:rPr lang="uk-UA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Платформи для уповноважених осіб </a:t>
            </a:r>
            <a:r>
              <a:rPr lang="uk-UA" sz="20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 формою Додатку 4 до Договору або Лист про реєстрацію електронного підпису керівника за формою Додатку 3 до Договору</a:t>
            </a:r>
          </a:p>
          <a:p>
            <a:endParaRPr lang="uk-UA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: скругленные углы 12">
            <a:extLst>
              <a:ext uri="{FF2B5EF4-FFF2-40B4-BE49-F238E27FC236}">
                <a16:creationId xmlns:a16="http://schemas.microsoft.com/office/drawing/2014/main" id="{4787F75D-85F4-422E-8EE9-6F0FEE9F2726}"/>
              </a:ext>
            </a:extLst>
          </p:cNvPr>
          <p:cNvSpPr/>
          <p:nvPr/>
        </p:nvSpPr>
        <p:spPr>
          <a:xfrm>
            <a:off x="480794" y="3431961"/>
            <a:ext cx="817826" cy="539387"/>
          </a:xfrm>
          <a:prstGeom prst="roundRect">
            <a:avLst>
              <a:gd name="adj" fmla="val 623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0</a:t>
            </a:r>
            <a:r>
              <a:rPr lang="uk-UA" sz="4400" b="1" dirty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endParaRPr lang="ru-RU" sz="44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Logo&#10;&#10;Description automatically generated">
            <a:extLst>
              <a:ext uri="{FF2B5EF4-FFF2-40B4-BE49-F238E27FC236}">
                <a16:creationId xmlns:a16="http://schemas.microsoft.com/office/drawing/2014/main" id="{A7A053FC-FAA4-5246-9A9C-CE4B44ACD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806" y="-67033"/>
            <a:ext cx="2873572" cy="1341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82211" y="2422876"/>
            <a:ext cx="334786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Платформа </a:t>
            </a:r>
            <a:r>
              <a:rPr lang="uk-UA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передачі даних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 інформаційна система,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</a:t>
            </a: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забезпечує учасникам оптового енергетичного ринку можливість </a:t>
            </a:r>
            <a:r>
              <a:rPr lang="uk-U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передати дані, що визначені відповідними нормами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b="4929"/>
          <a:stretch/>
        </p:blipFill>
        <p:spPr>
          <a:xfrm>
            <a:off x="624794" y="4839195"/>
            <a:ext cx="4867275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9768</TotalTime>
  <Words>1589</Words>
  <Application>Microsoft Office PowerPoint</Application>
  <PresentationFormat>Произвольный</PresentationFormat>
  <Paragraphs>334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Helvetica Neue</vt:lpstr>
      <vt:lpstr>Times New Roman</vt:lpstr>
      <vt:lpstr>Wingdings</vt:lpstr>
      <vt:lpstr>Тема Office</vt:lpstr>
      <vt:lpstr>ВПРОВАДЖЕННЯ ПЛАТФОРМИ ІНСАЙДЕРСЬКОЇ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TSOUA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Приймак Віра Вікторівна</cp:lastModifiedBy>
  <cp:revision>1077</cp:revision>
  <dcterms:created xsi:type="dcterms:W3CDTF">2022-02-18T09:46:43Z</dcterms:created>
  <dcterms:modified xsi:type="dcterms:W3CDTF">2024-06-27T11:37:57Z</dcterms:modified>
</cp:coreProperties>
</file>